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</p:sldIdLst>
  <p:sldSz cx="36004500" cy="36004500"/>
  <p:notesSz cx="6858000" cy="9144000"/>
  <p:defaultTextStyle>
    <a:defPPr>
      <a:defRPr lang="ko-KR"/>
    </a:defPPr>
    <a:lvl1pPr marL="0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1pPr>
    <a:lvl2pPr marL="2304288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2pPr>
    <a:lvl3pPr marL="4608576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3pPr>
    <a:lvl4pPr marL="6912864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4pPr>
    <a:lvl5pPr marL="9217152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5pPr>
    <a:lvl6pPr marL="11521440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6pPr>
    <a:lvl7pPr marL="13825728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7pPr>
    <a:lvl8pPr marL="16130016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8pPr>
    <a:lvl9pPr marL="18434304" algn="l" defTabSz="4608576" rtl="0" eaLnBrk="1" latinLnBrk="1" hangingPunct="1">
      <a:defRPr sz="9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40">
          <p15:clr>
            <a:srgbClr val="A4A3A4"/>
          </p15:clr>
        </p15:guide>
        <p15:guide id="2" pos="113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50000" autoAdjust="0"/>
  </p:normalViewPr>
  <p:slideViewPr>
    <p:cSldViewPr>
      <p:cViewPr>
        <p:scale>
          <a:sx n="80" d="100"/>
          <a:sy n="80" d="100"/>
        </p:scale>
        <p:origin x="-1424" y="-6208"/>
      </p:cViewPr>
      <p:guideLst>
        <p:guide orient="horz" pos="11340"/>
        <p:guide pos="113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700338" y="11184737"/>
            <a:ext cx="30603825" cy="771763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400675" y="20402550"/>
            <a:ext cx="25203150" cy="92011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3042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608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912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2171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825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13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4343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90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85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26103262" y="1083467"/>
            <a:ext cx="8101013" cy="2303621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800225" y="1083467"/>
            <a:ext cx="23702963" cy="2303621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921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94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844107" y="23136232"/>
            <a:ext cx="30603825" cy="7150892"/>
          </a:xfrm>
        </p:spPr>
        <p:txBody>
          <a:bodyPr anchor="t"/>
          <a:lstStyle>
            <a:lvl1pPr algn="l">
              <a:defRPr sz="202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844107" y="15260245"/>
            <a:ext cx="30603825" cy="7875980"/>
          </a:xfrm>
        </p:spPr>
        <p:txBody>
          <a:bodyPr anchor="b"/>
          <a:lstStyle>
            <a:lvl1pPr marL="0" indent="0">
              <a:buNone/>
              <a:defRPr sz="10100">
                <a:solidFill>
                  <a:schemeClr val="tx1">
                    <a:tint val="75000"/>
                  </a:schemeClr>
                </a:solidFill>
              </a:defRPr>
            </a:lvl1pPr>
            <a:lvl2pPr marL="2304288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2pPr>
            <a:lvl3pPr marL="4608576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3pPr>
            <a:lvl4pPr marL="6912864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4pPr>
            <a:lvl5pPr marL="9217152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5pPr>
            <a:lvl6pPr marL="11521440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6pPr>
            <a:lvl7pPr marL="13825728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7pPr>
            <a:lvl8pPr marL="16130016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8pPr>
            <a:lvl9pPr marL="18434304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45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800225" y="6300791"/>
            <a:ext cx="15901988" cy="17818892"/>
          </a:xfrm>
        </p:spPr>
        <p:txBody>
          <a:bodyPr/>
          <a:lstStyle>
            <a:lvl1pPr>
              <a:defRPr sz="14100"/>
            </a:lvl1pPr>
            <a:lvl2pPr>
              <a:defRPr sz="12100"/>
            </a:lvl2pPr>
            <a:lvl3pPr>
              <a:defRPr sz="101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8302287" y="6300791"/>
            <a:ext cx="15901988" cy="17818892"/>
          </a:xfrm>
        </p:spPr>
        <p:txBody>
          <a:bodyPr/>
          <a:lstStyle>
            <a:lvl1pPr>
              <a:defRPr sz="14100"/>
            </a:lvl1pPr>
            <a:lvl2pPr>
              <a:defRPr sz="12100"/>
            </a:lvl2pPr>
            <a:lvl3pPr>
              <a:defRPr sz="101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94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00225" y="1441853"/>
            <a:ext cx="32404050" cy="60007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00225" y="8059345"/>
            <a:ext cx="15908240" cy="3358754"/>
          </a:xfrm>
        </p:spPr>
        <p:txBody>
          <a:bodyPr anchor="b"/>
          <a:lstStyle>
            <a:lvl1pPr marL="0" indent="0">
              <a:buNone/>
              <a:defRPr sz="12100" b="1"/>
            </a:lvl1pPr>
            <a:lvl2pPr marL="2304288" indent="0">
              <a:buNone/>
              <a:defRPr sz="10100" b="1"/>
            </a:lvl2pPr>
            <a:lvl3pPr marL="4608576" indent="0">
              <a:buNone/>
              <a:defRPr sz="9100" b="1"/>
            </a:lvl3pPr>
            <a:lvl4pPr marL="6912864" indent="0">
              <a:buNone/>
              <a:defRPr sz="8100" b="1"/>
            </a:lvl4pPr>
            <a:lvl5pPr marL="9217152" indent="0">
              <a:buNone/>
              <a:defRPr sz="8100" b="1"/>
            </a:lvl5pPr>
            <a:lvl6pPr marL="11521440" indent="0">
              <a:buNone/>
              <a:defRPr sz="8100" b="1"/>
            </a:lvl6pPr>
            <a:lvl7pPr marL="13825728" indent="0">
              <a:buNone/>
              <a:defRPr sz="8100" b="1"/>
            </a:lvl7pPr>
            <a:lvl8pPr marL="16130016" indent="0">
              <a:buNone/>
              <a:defRPr sz="8100" b="1"/>
            </a:lvl8pPr>
            <a:lvl9pPr marL="18434304" indent="0">
              <a:buNone/>
              <a:defRPr sz="81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800225" y="11418092"/>
            <a:ext cx="15908240" cy="20744262"/>
          </a:xfrm>
        </p:spPr>
        <p:txBody>
          <a:bodyPr/>
          <a:lstStyle>
            <a:lvl1pPr>
              <a:defRPr sz="12100"/>
            </a:lvl1pPr>
            <a:lvl2pPr>
              <a:defRPr sz="10100"/>
            </a:lvl2pPr>
            <a:lvl3pPr>
              <a:defRPr sz="91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8289792" y="8059345"/>
            <a:ext cx="15914489" cy="3358754"/>
          </a:xfrm>
        </p:spPr>
        <p:txBody>
          <a:bodyPr anchor="b"/>
          <a:lstStyle>
            <a:lvl1pPr marL="0" indent="0">
              <a:buNone/>
              <a:defRPr sz="12100" b="1"/>
            </a:lvl1pPr>
            <a:lvl2pPr marL="2304288" indent="0">
              <a:buNone/>
              <a:defRPr sz="10100" b="1"/>
            </a:lvl2pPr>
            <a:lvl3pPr marL="4608576" indent="0">
              <a:buNone/>
              <a:defRPr sz="9100" b="1"/>
            </a:lvl3pPr>
            <a:lvl4pPr marL="6912864" indent="0">
              <a:buNone/>
              <a:defRPr sz="8100" b="1"/>
            </a:lvl4pPr>
            <a:lvl5pPr marL="9217152" indent="0">
              <a:buNone/>
              <a:defRPr sz="8100" b="1"/>
            </a:lvl5pPr>
            <a:lvl6pPr marL="11521440" indent="0">
              <a:buNone/>
              <a:defRPr sz="8100" b="1"/>
            </a:lvl6pPr>
            <a:lvl7pPr marL="13825728" indent="0">
              <a:buNone/>
              <a:defRPr sz="8100" b="1"/>
            </a:lvl7pPr>
            <a:lvl8pPr marL="16130016" indent="0">
              <a:buNone/>
              <a:defRPr sz="8100" b="1"/>
            </a:lvl8pPr>
            <a:lvl9pPr marL="18434304" indent="0">
              <a:buNone/>
              <a:defRPr sz="81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8289792" y="11418092"/>
            <a:ext cx="15914489" cy="20744262"/>
          </a:xfrm>
        </p:spPr>
        <p:txBody>
          <a:bodyPr/>
          <a:lstStyle>
            <a:lvl1pPr>
              <a:defRPr sz="12100"/>
            </a:lvl1pPr>
            <a:lvl2pPr>
              <a:defRPr sz="10100"/>
            </a:lvl2pPr>
            <a:lvl3pPr>
              <a:defRPr sz="91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45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774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530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00231" y="1433509"/>
            <a:ext cx="11845232" cy="6100766"/>
          </a:xfrm>
        </p:spPr>
        <p:txBody>
          <a:bodyPr anchor="b"/>
          <a:lstStyle>
            <a:lvl1pPr algn="l">
              <a:defRPr sz="101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076759" y="1433520"/>
            <a:ext cx="20127516" cy="30728845"/>
          </a:xfrm>
        </p:spPr>
        <p:txBody>
          <a:bodyPr/>
          <a:lstStyle>
            <a:lvl1pPr>
              <a:defRPr sz="16100"/>
            </a:lvl1pPr>
            <a:lvl2pPr>
              <a:defRPr sz="14100"/>
            </a:lvl2pPr>
            <a:lvl3pPr>
              <a:defRPr sz="12100"/>
            </a:lvl3pPr>
            <a:lvl4pPr>
              <a:defRPr sz="10100"/>
            </a:lvl4pPr>
            <a:lvl5pPr>
              <a:defRPr sz="10100"/>
            </a:lvl5pPr>
            <a:lvl6pPr>
              <a:defRPr sz="10100"/>
            </a:lvl6pPr>
            <a:lvl7pPr>
              <a:defRPr sz="10100"/>
            </a:lvl7pPr>
            <a:lvl8pPr>
              <a:defRPr sz="10100"/>
            </a:lvl8pPr>
            <a:lvl9pPr>
              <a:defRPr sz="10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800231" y="7534286"/>
            <a:ext cx="11845232" cy="24628079"/>
          </a:xfrm>
        </p:spPr>
        <p:txBody>
          <a:bodyPr/>
          <a:lstStyle>
            <a:lvl1pPr marL="0" indent="0">
              <a:buNone/>
              <a:defRPr sz="7100"/>
            </a:lvl1pPr>
            <a:lvl2pPr marL="2304288" indent="0">
              <a:buNone/>
              <a:defRPr sz="6000"/>
            </a:lvl2pPr>
            <a:lvl3pPr marL="4608576" indent="0">
              <a:buNone/>
              <a:defRPr sz="5000"/>
            </a:lvl3pPr>
            <a:lvl4pPr marL="6912864" indent="0">
              <a:buNone/>
              <a:defRPr sz="4500"/>
            </a:lvl4pPr>
            <a:lvl5pPr marL="9217152" indent="0">
              <a:buNone/>
              <a:defRPr sz="4500"/>
            </a:lvl5pPr>
            <a:lvl6pPr marL="11521440" indent="0">
              <a:buNone/>
              <a:defRPr sz="4500"/>
            </a:lvl6pPr>
            <a:lvl7pPr marL="13825728" indent="0">
              <a:buNone/>
              <a:defRPr sz="4500"/>
            </a:lvl7pPr>
            <a:lvl8pPr marL="16130016" indent="0">
              <a:buNone/>
              <a:defRPr sz="4500"/>
            </a:lvl8pPr>
            <a:lvl9pPr marL="18434304" indent="0">
              <a:buNone/>
              <a:defRPr sz="4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279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57134" y="25203150"/>
            <a:ext cx="21602700" cy="2975378"/>
          </a:xfrm>
        </p:spPr>
        <p:txBody>
          <a:bodyPr anchor="b"/>
          <a:lstStyle>
            <a:lvl1pPr algn="l">
              <a:defRPr sz="101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7057134" y="3217067"/>
            <a:ext cx="21602700" cy="21602700"/>
          </a:xfrm>
        </p:spPr>
        <p:txBody>
          <a:bodyPr/>
          <a:lstStyle>
            <a:lvl1pPr marL="0" indent="0">
              <a:buNone/>
              <a:defRPr sz="16100"/>
            </a:lvl1pPr>
            <a:lvl2pPr marL="2304288" indent="0">
              <a:buNone/>
              <a:defRPr sz="14100"/>
            </a:lvl2pPr>
            <a:lvl3pPr marL="4608576" indent="0">
              <a:buNone/>
              <a:defRPr sz="12100"/>
            </a:lvl3pPr>
            <a:lvl4pPr marL="6912864" indent="0">
              <a:buNone/>
              <a:defRPr sz="10100"/>
            </a:lvl4pPr>
            <a:lvl5pPr marL="9217152" indent="0">
              <a:buNone/>
              <a:defRPr sz="10100"/>
            </a:lvl5pPr>
            <a:lvl6pPr marL="11521440" indent="0">
              <a:buNone/>
              <a:defRPr sz="10100"/>
            </a:lvl6pPr>
            <a:lvl7pPr marL="13825728" indent="0">
              <a:buNone/>
              <a:defRPr sz="10100"/>
            </a:lvl7pPr>
            <a:lvl8pPr marL="16130016" indent="0">
              <a:buNone/>
              <a:defRPr sz="10100"/>
            </a:lvl8pPr>
            <a:lvl9pPr marL="18434304" indent="0">
              <a:buNone/>
              <a:defRPr sz="101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057134" y="28178525"/>
            <a:ext cx="21602700" cy="4225529"/>
          </a:xfrm>
        </p:spPr>
        <p:txBody>
          <a:bodyPr/>
          <a:lstStyle>
            <a:lvl1pPr marL="0" indent="0">
              <a:buNone/>
              <a:defRPr sz="7100"/>
            </a:lvl1pPr>
            <a:lvl2pPr marL="2304288" indent="0">
              <a:buNone/>
              <a:defRPr sz="6000"/>
            </a:lvl2pPr>
            <a:lvl3pPr marL="4608576" indent="0">
              <a:buNone/>
              <a:defRPr sz="5000"/>
            </a:lvl3pPr>
            <a:lvl4pPr marL="6912864" indent="0">
              <a:buNone/>
              <a:defRPr sz="4500"/>
            </a:lvl4pPr>
            <a:lvl5pPr marL="9217152" indent="0">
              <a:buNone/>
              <a:defRPr sz="4500"/>
            </a:lvl5pPr>
            <a:lvl6pPr marL="11521440" indent="0">
              <a:buNone/>
              <a:defRPr sz="4500"/>
            </a:lvl6pPr>
            <a:lvl7pPr marL="13825728" indent="0">
              <a:buNone/>
              <a:defRPr sz="4500"/>
            </a:lvl7pPr>
            <a:lvl8pPr marL="16130016" indent="0">
              <a:buNone/>
              <a:defRPr sz="4500"/>
            </a:lvl8pPr>
            <a:lvl9pPr marL="18434304" indent="0">
              <a:buNone/>
              <a:defRPr sz="4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240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800225" y="1441853"/>
            <a:ext cx="32404050" cy="6000750"/>
          </a:xfrm>
          <a:prstGeom prst="rect">
            <a:avLst/>
          </a:prstGeom>
        </p:spPr>
        <p:txBody>
          <a:bodyPr vert="horz" lIns="460858" tIns="230429" rIns="460858" bIns="230429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00225" y="8401057"/>
            <a:ext cx="32404050" cy="23761304"/>
          </a:xfrm>
          <a:prstGeom prst="rect">
            <a:avLst/>
          </a:prstGeom>
        </p:spPr>
        <p:txBody>
          <a:bodyPr vert="horz" lIns="460858" tIns="230429" rIns="460858" bIns="230429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800225" y="33370841"/>
            <a:ext cx="8401050" cy="1916908"/>
          </a:xfrm>
          <a:prstGeom prst="rect">
            <a:avLst/>
          </a:prstGeom>
        </p:spPr>
        <p:txBody>
          <a:bodyPr vert="horz" lIns="460858" tIns="230429" rIns="460858" bIns="230429" rtlCol="0" anchor="ctr"/>
          <a:lstStyle>
            <a:lvl1pPr algn="l">
              <a:defRPr sz="6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8E379-405A-4566-BB97-10408C95344C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2301538" y="33370841"/>
            <a:ext cx="11401425" cy="1916908"/>
          </a:xfrm>
          <a:prstGeom prst="rect">
            <a:avLst/>
          </a:prstGeom>
        </p:spPr>
        <p:txBody>
          <a:bodyPr vert="horz" lIns="460858" tIns="230429" rIns="460858" bIns="230429" rtlCol="0" anchor="ctr"/>
          <a:lstStyle>
            <a:lvl1pPr algn="ctr">
              <a:defRPr sz="6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25803225" y="33370841"/>
            <a:ext cx="8401050" cy="1916908"/>
          </a:xfrm>
          <a:prstGeom prst="rect">
            <a:avLst/>
          </a:prstGeom>
        </p:spPr>
        <p:txBody>
          <a:bodyPr vert="horz" lIns="460858" tIns="230429" rIns="460858" bIns="230429" rtlCol="0" anchor="ctr"/>
          <a:lstStyle>
            <a:lvl1pPr algn="r">
              <a:defRPr sz="6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786C3-05E6-400F-8CD0-7D22829A22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08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08576" rtl="0" eaLnBrk="1" latinLnBrk="1" hangingPunct="1">
        <a:spcBef>
          <a:spcPct val="0"/>
        </a:spcBef>
        <a:buNone/>
        <a:defRPr sz="2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28216" indent="-1728216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6100" kern="1200">
          <a:solidFill>
            <a:schemeClr val="tx1"/>
          </a:solidFill>
          <a:latin typeface="+mn-lt"/>
          <a:ea typeface="+mn-ea"/>
          <a:cs typeface="+mn-cs"/>
        </a:defRPr>
      </a:lvl1pPr>
      <a:lvl2pPr marL="3744468" indent="-1440180" algn="l" defTabSz="4608576" rtl="0" eaLnBrk="1" latinLnBrk="1" hangingPunct="1">
        <a:spcBef>
          <a:spcPct val="20000"/>
        </a:spcBef>
        <a:buFont typeface="Arial" panose="020B0604020202020204" pitchFamily="34" charset="0"/>
        <a:buChar char="–"/>
        <a:defRPr sz="14100" kern="1200">
          <a:solidFill>
            <a:schemeClr val="tx1"/>
          </a:solidFill>
          <a:latin typeface="+mn-lt"/>
          <a:ea typeface="+mn-ea"/>
          <a:cs typeface="+mn-cs"/>
        </a:defRPr>
      </a:lvl2pPr>
      <a:lvl3pPr marL="5760720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2100" kern="1200">
          <a:solidFill>
            <a:schemeClr val="tx1"/>
          </a:solidFill>
          <a:latin typeface="+mn-lt"/>
          <a:ea typeface="+mn-ea"/>
          <a:cs typeface="+mn-cs"/>
        </a:defRPr>
      </a:lvl3pPr>
      <a:lvl4pPr marL="8065008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–"/>
        <a:defRPr sz="10100" kern="1200">
          <a:solidFill>
            <a:schemeClr val="tx1"/>
          </a:solidFill>
          <a:latin typeface="+mn-lt"/>
          <a:ea typeface="+mn-ea"/>
          <a:cs typeface="+mn-cs"/>
        </a:defRPr>
      </a:lvl4pPr>
      <a:lvl5pPr marL="10369296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»"/>
        <a:defRPr sz="10100" kern="1200">
          <a:solidFill>
            <a:schemeClr val="tx1"/>
          </a:solidFill>
          <a:latin typeface="+mn-lt"/>
          <a:ea typeface="+mn-ea"/>
          <a:cs typeface="+mn-cs"/>
        </a:defRPr>
      </a:lvl5pPr>
      <a:lvl6pPr marL="12673584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6pPr>
      <a:lvl7pPr marL="14977872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7pPr>
      <a:lvl8pPr marL="17282160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8pPr>
      <a:lvl9pPr marL="19586448" indent="-1152144" algn="l" defTabSz="4608576" rtl="0" eaLnBrk="1" latinLnBrk="1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288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2pPr>
      <a:lvl3pPr marL="4608576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3pPr>
      <a:lvl4pPr marL="6912864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217152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521440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825728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6130016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8434304" algn="l" defTabSz="4608576" rtl="0" eaLnBrk="1" latinLnBrk="1" hangingPunct="1"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" b="24131"/>
          <a:stretch/>
        </p:blipFill>
        <p:spPr>
          <a:xfrm>
            <a:off x="5658564" y="13516537"/>
            <a:ext cx="10021133" cy="276486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08"/>
          <a:stretch/>
        </p:blipFill>
        <p:spPr>
          <a:xfrm>
            <a:off x="5786460" y="16312064"/>
            <a:ext cx="10000924" cy="1717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29"/>
          <a:stretch/>
        </p:blipFill>
        <p:spPr bwMode="auto">
          <a:xfrm>
            <a:off x="7847378" y="18702555"/>
            <a:ext cx="6694368" cy="368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297394" y="18508962"/>
            <a:ext cx="20681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Genotyped + Imputed SNPs</a:t>
            </a:r>
            <a:endParaRPr lang="ko-KR" altLang="en-US" sz="1050" dirty="0">
              <a:latin typeface="DejaVu Sans" panose="020B0603030804020204" pitchFamily="34" charset="0"/>
              <a:cs typeface="DejaVu Sans" panose="020B0603030804020204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182"/>
          <a:stretch/>
        </p:blipFill>
        <p:spPr bwMode="auto">
          <a:xfrm>
            <a:off x="7851945" y="22291270"/>
            <a:ext cx="6694368" cy="576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002" y="12123015"/>
            <a:ext cx="8910695" cy="190603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 flipV="1">
            <a:off x="6769002" y="12273070"/>
            <a:ext cx="8208912" cy="1336692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5216798" y="12273070"/>
            <a:ext cx="432048" cy="1359986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8497194" y="17707730"/>
            <a:ext cx="2697368" cy="1007808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2365588" y="17707730"/>
            <a:ext cx="1604214" cy="1007807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752254" y="12110594"/>
            <a:ext cx="10294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Chromosome 15</a:t>
            </a:r>
            <a:endParaRPr lang="ko-KR" altLang="en-US" sz="800" dirty="0">
              <a:latin typeface="DejaVu Sans" panose="020B0603030804020204" pitchFamily="34" charset="0"/>
              <a:cs typeface="DejaVu Sans" panose="020B0603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31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4594335" y="12064426"/>
            <a:ext cx="11462531" cy="10638538"/>
            <a:chOff x="4594335" y="12064426"/>
            <a:chExt cx="11462531" cy="10638538"/>
          </a:xfrm>
        </p:grpSpPr>
        <p:sp>
          <p:nvSpPr>
            <p:cNvPr id="7" name="TextBox 6"/>
            <p:cNvSpPr txBox="1"/>
            <p:nvPr/>
          </p:nvSpPr>
          <p:spPr>
            <a:xfrm>
              <a:off x="10280563" y="17580931"/>
              <a:ext cx="21018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Genotyped + Imputed SNPs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9002" y="12123015"/>
              <a:ext cx="8910695" cy="190603"/>
            </a:xfrm>
            <a:prstGeom prst="rect">
              <a:avLst/>
            </a:prstGeom>
          </p:spPr>
        </p:pic>
        <p:cxnSp>
          <p:nvCxnSpPr>
            <p:cNvPr id="11" name="직선 연결선 10"/>
            <p:cNvCxnSpPr/>
            <p:nvPr/>
          </p:nvCxnSpPr>
          <p:spPr>
            <a:xfrm flipV="1">
              <a:off x="6769002" y="12273070"/>
              <a:ext cx="8208912" cy="133669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5216798" y="12273070"/>
              <a:ext cx="432048" cy="1359986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306996" y="12079816"/>
              <a:ext cx="1317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Chromosome 15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8866" y="13714747"/>
              <a:ext cx="10548000" cy="16952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362"/>
            <a:stretch/>
          </p:blipFill>
          <p:spPr>
            <a:xfrm>
              <a:off x="6613705" y="15211834"/>
              <a:ext cx="9390312" cy="1638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4824786" y="16558609"/>
              <a:ext cx="17283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Position on chr15 (Mb)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1207978" y="13696059"/>
              <a:ext cx="1152128" cy="2675808"/>
            </a:xfrm>
            <a:prstGeom prst="rect">
              <a:avLst/>
            </a:prstGeom>
            <a:solidFill>
              <a:srgbClr val="FAC090">
                <a:alpha val="4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73751" y="17326510"/>
              <a:ext cx="8566272" cy="4782658"/>
            </a:xfrm>
            <a:prstGeom prst="rect">
              <a:avLst/>
            </a:prstGeom>
          </p:spPr>
        </p:pic>
        <p:cxnSp>
          <p:nvCxnSpPr>
            <p:cNvPr id="23" name="직선 연결선 22"/>
            <p:cNvCxnSpPr/>
            <p:nvPr/>
          </p:nvCxnSpPr>
          <p:spPr>
            <a:xfrm flipV="1">
              <a:off x="7851945" y="16371867"/>
              <a:ext cx="3342617" cy="103636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12365588" y="16371867"/>
              <a:ext cx="2612326" cy="102696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064"/>
            <a:stretch/>
          </p:blipFill>
          <p:spPr bwMode="auto">
            <a:xfrm>
              <a:off x="6991841" y="21998814"/>
              <a:ext cx="8785070" cy="70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TextBox 21"/>
            <p:cNvSpPr txBox="1"/>
            <p:nvPr/>
          </p:nvSpPr>
          <p:spPr>
            <a:xfrm>
              <a:off x="10552550" y="17131230"/>
              <a:ext cx="21018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Genotyped + Imputed SNPs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594335" y="12064426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a)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611492" y="13609762"/>
              <a:ext cx="3529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b)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616300" y="17403084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cs typeface="DejaVu Sans" panose="020B0603030804020204" pitchFamily="34" charset="0"/>
                </a:rPr>
                <a:t>c)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672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05112FB4-C6AF-A44D-A654-85B09BCDAAD2}"/>
              </a:ext>
            </a:extLst>
          </p:cNvPr>
          <p:cNvGrpSpPr/>
          <p:nvPr/>
        </p:nvGrpSpPr>
        <p:grpSpPr>
          <a:xfrm>
            <a:off x="4594335" y="12064426"/>
            <a:ext cx="11462530" cy="10638538"/>
            <a:chOff x="4594335" y="12064426"/>
            <a:chExt cx="11462530" cy="10638538"/>
          </a:xfrm>
        </p:grpSpPr>
        <p:sp>
          <p:nvSpPr>
            <p:cNvPr id="7" name="TextBox 6"/>
            <p:cNvSpPr txBox="1"/>
            <p:nvPr/>
          </p:nvSpPr>
          <p:spPr>
            <a:xfrm>
              <a:off x="10280563" y="17580931"/>
              <a:ext cx="21018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Genotyped + Imputed SNPs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9002" y="12123015"/>
              <a:ext cx="8910695" cy="190603"/>
            </a:xfrm>
            <a:prstGeom prst="rect">
              <a:avLst/>
            </a:prstGeom>
          </p:spPr>
        </p:pic>
        <p:cxnSp>
          <p:nvCxnSpPr>
            <p:cNvPr id="11" name="직선 연결선 10"/>
            <p:cNvCxnSpPr/>
            <p:nvPr/>
          </p:nvCxnSpPr>
          <p:spPr>
            <a:xfrm flipV="1">
              <a:off x="6769002" y="12273070"/>
              <a:ext cx="8208912" cy="133669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5216798" y="12273070"/>
              <a:ext cx="432048" cy="1359986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306996" y="12079816"/>
              <a:ext cx="1317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Chromosome 15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8867" y="13714747"/>
              <a:ext cx="10547998" cy="16952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362"/>
            <a:stretch/>
          </p:blipFill>
          <p:spPr>
            <a:xfrm>
              <a:off x="6613705" y="15211834"/>
              <a:ext cx="9390312" cy="16382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4824786" y="16558609"/>
              <a:ext cx="17283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Position on chr15 (Mb)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1207978" y="13696059"/>
              <a:ext cx="1152128" cy="2675808"/>
            </a:xfrm>
            <a:prstGeom prst="rect">
              <a:avLst/>
            </a:prstGeom>
            <a:solidFill>
              <a:srgbClr val="FAC090">
                <a:alpha val="4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3751" y="17328434"/>
              <a:ext cx="8566272" cy="477881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3" name="직선 연결선 22"/>
            <p:cNvCxnSpPr/>
            <p:nvPr/>
          </p:nvCxnSpPr>
          <p:spPr>
            <a:xfrm flipV="1">
              <a:off x="7851945" y="16371867"/>
              <a:ext cx="3342617" cy="103636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12365588" y="16371867"/>
              <a:ext cx="2612326" cy="1026962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064"/>
            <a:stretch/>
          </p:blipFill>
          <p:spPr bwMode="auto">
            <a:xfrm>
              <a:off x="6991841" y="21998814"/>
              <a:ext cx="8785070" cy="70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TextBox 21"/>
            <p:cNvSpPr txBox="1"/>
            <p:nvPr/>
          </p:nvSpPr>
          <p:spPr>
            <a:xfrm>
              <a:off x="10552550" y="17131230"/>
              <a:ext cx="21018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Genotyped + Imputed SNPs</a:t>
              </a:r>
              <a:endParaRPr lang="ko-KR" altLang="en-US" sz="1200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594335" y="12064426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a)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611492" y="13609762"/>
              <a:ext cx="3529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ea typeface="DejaVu Sans" panose="020B0603030804020204" pitchFamily="34" charset="0"/>
                  <a:cs typeface="DejaVu Sans" panose="020B0603030804020204" pitchFamily="34" charset="0"/>
                </a:rPr>
                <a:t>b)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616300" y="17403084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Helvetica" panose="020B0604020202030204" pitchFamily="34" charset="0"/>
                  <a:cs typeface="DejaVu Sans" panose="020B0603030804020204" pitchFamily="34" charset="0"/>
                </a:rPr>
                <a:t>c)</a:t>
              </a:r>
              <a:endParaRPr lang="ko-KR" altLang="en-US" sz="1400" b="1" dirty="0">
                <a:latin typeface="Helvetica" panose="020B0604020202030204" pitchFamily="34" charset="0"/>
                <a:cs typeface="DejaVu Sans" panose="020B0603030804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C087172-307B-FB4C-828A-4605FE0937BA}"/>
              </a:ext>
            </a:extLst>
          </p:cNvPr>
          <p:cNvSpPr txBox="1"/>
          <p:nvPr/>
        </p:nvSpPr>
        <p:spPr>
          <a:xfrm>
            <a:off x="18794338" y="13033698"/>
            <a:ext cx="61913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With 10 PCs as covariates</a:t>
            </a:r>
          </a:p>
        </p:txBody>
      </p:sp>
    </p:spTree>
    <p:extLst>
      <p:ext uri="{BB962C8B-B14F-4D97-AF65-F5344CB8AC3E}">
        <p14:creationId xmlns:p14="http://schemas.microsoft.com/office/powerpoint/2010/main" val="2179205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10513418" y="1584426"/>
            <a:ext cx="18342990" cy="16884296"/>
            <a:chOff x="10513418" y="1584426"/>
            <a:chExt cx="18342990" cy="16884296"/>
          </a:xfrm>
        </p:grpSpPr>
        <p:grpSp>
          <p:nvGrpSpPr>
            <p:cNvPr id="4" name="그룹 3"/>
            <p:cNvGrpSpPr/>
            <p:nvPr/>
          </p:nvGrpSpPr>
          <p:grpSpPr>
            <a:xfrm>
              <a:off x="10513418" y="1584426"/>
              <a:ext cx="9441180" cy="6972027"/>
              <a:chOff x="-1905000" y="-2501453"/>
              <a:chExt cx="9441180" cy="6972027"/>
            </a:xfrm>
          </p:grpSpPr>
          <p:pic>
            <p:nvPicPr>
              <p:cNvPr id="5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905000" y="-2357422"/>
                <a:ext cx="9441180" cy="682799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-1676400" y="-2501453"/>
                <a:ext cx="4122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latin typeface="Helvetica" panose="020B0604020202030204" pitchFamily="34" charset="0"/>
                  </a:rPr>
                  <a:t>a)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  <p:grpSp>
          <p:nvGrpSpPr>
            <p:cNvPr id="7" name="그룹 6"/>
            <p:cNvGrpSpPr/>
            <p:nvPr/>
          </p:nvGrpSpPr>
          <p:grpSpPr>
            <a:xfrm>
              <a:off x="10565855" y="8857234"/>
              <a:ext cx="18290553" cy="9611488"/>
              <a:chOff x="0" y="156139"/>
              <a:chExt cx="18290553" cy="9611488"/>
            </a:xfrm>
          </p:grpSpPr>
          <p:grpSp>
            <p:nvGrpSpPr>
              <p:cNvPr id="8" name="그룹 7"/>
              <p:cNvGrpSpPr/>
              <p:nvPr/>
            </p:nvGrpSpPr>
            <p:grpSpPr>
              <a:xfrm>
                <a:off x="0" y="260350"/>
                <a:ext cx="18290553" cy="9507277"/>
                <a:chOff x="0" y="260350"/>
                <a:chExt cx="18290553" cy="9507277"/>
              </a:xfrm>
            </p:grpSpPr>
            <p:pic>
              <p:nvPicPr>
                <p:cNvPr id="10" name="그림 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260350"/>
                  <a:ext cx="18290553" cy="950727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" name="그림 10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326"/>
                <a:stretch/>
              </p:blipFill>
              <p:spPr>
                <a:xfrm>
                  <a:off x="0" y="260351"/>
                  <a:ext cx="18290553" cy="3492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9" name="TextBox 8"/>
              <p:cNvSpPr txBox="1"/>
              <p:nvPr/>
            </p:nvSpPr>
            <p:spPr>
              <a:xfrm>
                <a:off x="176163" y="156139"/>
                <a:ext cx="4267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latin typeface="Helvetica" panose="020B0604020202030204" pitchFamily="34" charset="0"/>
                  </a:rPr>
                  <a:t>b)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1193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</TotalTime>
  <Words>59</Words>
  <Application>Microsoft Macintosh PowerPoint</Application>
  <PresentationFormat>Custom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DejaVu Sans</vt:lpstr>
      <vt:lpstr>맑은 고딕</vt:lpstr>
      <vt:lpstr>Arial</vt:lpstr>
      <vt:lpstr>Helvetica</vt:lpstr>
      <vt:lpstr>Office 테마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김원지</dc:creator>
  <cp:lastModifiedBy>Kim, Wonji</cp:lastModifiedBy>
  <cp:revision>22</cp:revision>
  <cp:lastPrinted>2019-02-14T21:05:02Z</cp:lastPrinted>
  <dcterms:created xsi:type="dcterms:W3CDTF">2018-06-04T05:14:15Z</dcterms:created>
  <dcterms:modified xsi:type="dcterms:W3CDTF">2019-02-14T21:20:15Z</dcterms:modified>
</cp:coreProperties>
</file>

<file path=docProps/thumbnail.jpeg>
</file>